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5143500" type="screen16x9"/>
  <p:notesSz cx="6858000" cy="9144000"/>
  <p:embeddedFontLst>
    <p:embeddedFont>
      <p:font typeface="Nunito" pitchFamily="2" charset="0"/>
      <p:regular r:id="rId25"/>
      <p:bold r:id="rId26"/>
      <p:italic r:id="rId27"/>
      <p:boldItalic r:id="rId28"/>
    </p:embeddedFont>
    <p:embeddedFont>
      <p:font typeface="Pacifico" panose="00000500000000000000" pitchFamily="2" charset="0"/>
      <p:regular r:id="rId29"/>
    </p:embeddedFont>
    <p:embeddedFont>
      <p:font typeface="Raleway ExtraBold" pitchFamily="2" charset="0"/>
      <p:bold r:id="rId30"/>
      <p:boldItalic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  <p:embeddedFont>
      <p:font typeface="Roboto Slab" pitchFamily="2" charset="0"/>
      <p:regular r:id="rId36"/>
      <p:bold r:id="rId37"/>
    </p:embeddedFont>
    <p:embeddedFont>
      <p:font typeface="Source Sans Pro" panose="020B050303040302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9DDD85-7810-4894-B491-27867B17257B}">
  <a:tblStyle styleId="{279DDD85-7810-4894-B491-27867B1725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15" d="100"/>
          <a:sy n="215" d="100"/>
        </p:scale>
        <p:origin x="234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8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7fcf1a3549_0_1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7fcf1a3549_0_1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Introduction?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Can’t Shelve This Podcast: https://railslibraries.org/news/114460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7fcf1a3549_0_1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7fcf1a3549_0_1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What is this missing?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In library usage (only accounts for materials that are checked out) 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1"/>
                </a:solidFill>
              </a:rPr>
              <a:t>Combat this by scanning books used in library when reshelving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No comparative data to previous years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</a:t>
            </a:r>
            <a:endParaRPr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147de807d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147de807d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**Example of ShelfList Report (sorted by Call Number)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Can use to determine age of materials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Includes usage stats (Circs) - highlighted in yellow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Can be sorted by Call Number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Filter out all values that aren’t 0 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1"/>
                </a:solidFill>
              </a:rPr>
              <a:t>Demonstrate this process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1"/>
                </a:solidFill>
              </a:rPr>
              <a:t>Review remaining list (CREW/MUSTIE/FRESH)</a:t>
            </a:r>
            <a:endParaRPr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147de807d8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147de807d8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What is this missing?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In library usage (only accounts for materials that are checked out) 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1"/>
                </a:solidFill>
              </a:rPr>
              <a:t>Combat this by scanning books used in library when reshelving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No comparative data to previous years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</a:t>
            </a:r>
            <a:endParaRPr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7fcf1a3549_0_1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7fcf1a3549_0_1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2D56"/>
                </a:solidFill>
              </a:rPr>
              <a:t>Library Reports&gt;Collection Statistics-Summary&gt;Click on Dewey Section you want to see&gt;Click on Total Column</a:t>
            </a:r>
            <a:endParaRPr>
              <a:solidFill>
                <a:srgbClr val="002D5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D5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2D56"/>
                </a:solidFill>
              </a:rPr>
              <a:t>Follett has great tools for comparing previous year circulation – this particular report shows multiple dates for comparison. If some title is having a bad year, but is otherwise popular, it may be worth keeping.</a:t>
            </a:r>
            <a:endParaRPr>
              <a:solidFill>
                <a:srgbClr val="002D5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D56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D56"/>
              </a:buClr>
              <a:buSzPts val="1100"/>
              <a:buFont typeface="Arial"/>
              <a:buChar char="●"/>
            </a:pPr>
            <a:r>
              <a:rPr lang="en">
                <a:solidFill>
                  <a:srgbClr val="002D56"/>
                </a:solidFill>
              </a:rPr>
              <a:t>Walk through examples using this data</a:t>
            </a:r>
            <a:endParaRPr>
              <a:solidFill>
                <a:srgbClr val="002D56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D56"/>
              </a:buClr>
              <a:buSzPts val="1100"/>
              <a:buFont typeface="Arial"/>
              <a:buChar char="○"/>
            </a:pPr>
            <a:r>
              <a:rPr lang="en">
                <a:solidFill>
                  <a:srgbClr val="002D56"/>
                </a:solidFill>
              </a:rPr>
              <a:t>MUSTIE - titles to WEED</a:t>
            </a:r>
            <a:endParaRPr>
              <a:solidFill>
                <a:srgbClr val="002D56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D56"/>
              </a:buClr>
              <a:buSzPts val="1100"/>
              <a:buFont typeface="Arial"/>
              <a:buChar char="○"/>
            </a:pPr>
            <a:r>
              <a:rPr lang="en">
                <a:solidFill>
                  <a:srgbClr val="002D56"/>
                </a:solidFill>
              </a:rPr>
              <a:t>FRESH - titles to KEEP</a:t>
            </a:r>
            <a:endParaRPr>
              <a:solidFill>
                <a:srgbClr val="002D56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D56"/>
              </a:buClr>
              <a:buSzPts val="1100"/>
              <a:buFont typeface="Arial"/>
              <a:buChar char="○"/>
            </a:pPr>
            <a:r>
              <a:rPr lang="en">
                <a:solidFill>
                  <a:srgbClr val="002D56"/>
                </a:solidFill>
              </a:rPr>
              <a:t>Multiple Copies</a:t>
            </a:r>
            <a:endParaRPr>
              <a:solidFill>
                <a:srgbClr val="002D56"/>
              </a:solidFill>
            </a:endParaRPr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D56"/>
              </a:buClr>
              <a:buSzPts val="1100"/>
              <a:buFont typeface="Arial"/>
              <a:buChar char="■"/>
            </a:pPr>
            <a:r>
              <a:rPr lang="en">
                <a:solidFill>
                  <a:srgbClr val="002D56"/>
                </a:solidFill>
              </a:rPr>
              <a:t>Assess Demand &amp; Weed accordingly (consider alternatives to weeding such as promotions, book talks, preferential shelving)</a:t>
            </a:r>
            <a:endParaRPr>
              <a:solidFill>
                <a:srgbClr val="002D56"/>
              </a:solidFill>
            </a:endParaRPr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D56"/>
              </a:buClr>
              <a:buSzPts val="1100"/>
              <a:buFont typeface="Arial"/>
              <a:buChar char="■"/>
            </a:pPr>
            <a:r>
              <a:rPr lang="en">
                <a:solidFill>
                  <a:srgbClr val="002D56"/>
                </a:solidFill>
              </a:rPr>
              <a:t>Research &amp; curriculum needs? KEEP - this is why it’s important to consider materials used IN the library only (scan books when used in the library to collect the usage data)</a:t>
            </a:r>
            <a:endParaRPr>
              <a:solidFill>
                <a:srgbClr val="002D5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D56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7fcf1a3549_0_1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7fcf1a3549_0_1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Let’s walk through some reports than can help you make weeding decisions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⇒ Ask attendees to locate their TitleWise Collection Analysis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Highlight what’s included in the report (discussed further in next two slides)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Why is this report so  important?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A lot of information in one place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It’s high level, but a good overview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Gives enough information to point you in the direction you need to explore further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7fff12b8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7fff12b8d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TitleWise Collection Analysis Directions</a:t>
            </a:r>
            <a:endParaRPr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f4cfe596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f4cfe596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TitleWise Collection Analysis Directions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endParaRPr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7fcf1a3549_0_1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7fcf1a3549_0_1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 through sections of the report calling out what’s important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Items per student - ALA recommends 15-20 (Characteristics of Highly Effective School Libraries)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Highlight what’s included in the report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Discuss FRESH metrics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Review each category &amp; show what the report provides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Click through links to further detail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FRESH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Foster a love of reading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Reflect diverse population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Equitable Global View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Support Curricula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HIgh Quality Text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7fcf1a3549_0_1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7fcf1a3549_0_1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 through sections of the report calling out important measures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**areas in blue are for further drill down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Highlight what’s included in the report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Discuss FRESH metrics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Review each category &amp; show what the report provides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Click through links to further detail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FRESH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Foster a love of reading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Reflect diverse population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Equitable Global View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Support Curricula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HIgh Quality Text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7fcf1a3549_0_1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7fcf1a3549_0_1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 through sections of the report calling out important measures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**areas in blue are for further drill down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Highlight what’s included in the report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Discuss FRESH metrics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Review each category &amp; show what the report provides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Click through links to further detail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FRESH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Foster a love of reading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Reflect diverse population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Equitable Global View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Support Curricula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HIgh Quality Text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177b35c3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177b35c3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7fcf1a3549_0_1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7fcf1a3549_0_1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Discuss limitations of the report</a:t>
            </a:r>
            <a:endParaRPr sz="1200"/>
          </a:p>
          <a:p>
            <a:pPr marL="4572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Data isn’t in a ready to use format</a:t>
            </a:r>
            <a:endParaRPr sz="1200"/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Don’t even get me started on just the layout and how it doesn’t align to a page :) </a:t>
            </a:r>
            <a:endParaRPr sz="1200"/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Requires you to put the information into another tool to manipulate it</a:t>
            </a:r>
            <a:endParaRPr sz="1200"/>
          </a:p>
          <a:p>
            <a:pPr marL="4572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Makes some decisions for you (less personal influence)</a:t>
            </a:r>
            <a:endParaRPr sz="1200"/>
          </a:p>
          <a:p>
            <a:pPr marL="4572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Bad Data - Bad Report</a:t>
            </a:r>
            <a:endParaRPr sz="1200"/>
          </a:p>
          <a:p>
            <a:pPr marL="9144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The catalog has to be very clean </a:t>
            </a:r>
            <a:endParaRPr sz="1200"/>
          </a:p>
          <a:p>
            <a:pPr marL="9144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Unless you use full MARC records consistently, the data isn’t in the catalog to be pulled for the report</a:t>
            </a:r>
            <a:endParaRPr sz="1200"/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Do attendees use this report for weeding? Why or why not?</a:t>
            </a:r>
            <a:endParaRPr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7ff0ec145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7ff0ec145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177b35c37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177b35c37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7fcf1a3549_0_1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7fcf1a3549_0_1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 approaches discuss determining what to remove, but how do you decide what to keep?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Discuss each component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Items you may want to consider keeping: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Local History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Works by local authors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Works in local settings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Series with special merit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Donations from important donors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177b35c37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177b35c37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7fcf1a3549_0_1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7fcf1a3549_0_1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First talk about weeding:</a:t>
            </a:r>
            <a:endParaRPr sz="12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What is it? </a:t>
            </a:r>
            <a:endParaRPr sz="12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Why do it? </a:t>
            </a:r>
            <a:endParaRPr sz="1200" b="1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b="1"/>
              <a:t>Space</a:t>
            </a:r>
            <a:endParaRPr sz="1200" b="1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b="1"/>
              <a:t>Saves Time</a:t>
            </a:r>
            <a:endParaRPr sz="1200" b="1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b="1"/>
              <a:t>Overall appeal of collection (visual, variety)</a:t>
            </a:r>
            <a:endParaRPr sz="1200" b="1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b="1"/>
              <a:t>Reliability of information in the collection</a:t>
            </a:r>
            <a:endParaRPr sz="12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Is this part of your library policies? </a:t>
            </a:r>
            <a:endParaRPr sz="12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Obstacles You Face:</a:t>
            </a:r>
            <a:endParaRPr sz="1200" b="1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b="1"/>
              <a:t>Time</a:t>
            </a:r>
            <a:endParaRPr sz="1200" b="1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b="1"/>
              <a:t>Cost</a:t>
            </a:r>
            <a:endParaRPr sz="1200" b="1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b="1"/>
              <a:t>Staff Resistance</a:t>
            </a:r>
            <a:endParaRPr sz="1200" b="1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b="1"/>
              <a:t>Reactions of others</a:t>
            </a:r>
            <a:endParaRPr sz="1200" b="1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b="1"/>
              <a:t>Fear (remember, no books is better than the wrong books)</a:t>
            </a:r>
            <a:endParaRPr sz="12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Factors to Consider?</a:t>
            </a:r>
            <a:endParaRPr sz="12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</a:rPr>
              <a:t>**Items in yellow are areas where your library data comes in handy for making weeding decisions </a:t>
            </a:r>
            <a:endParaRPr sz="1200" b="1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Age of collection - Data can help with evaluation</a:t>
            </a:r>
            <a:endParaRPr sz="1200" b="1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Non-circulating materials - Data can help with evaluation</a:t>
            </a:r>
            <a:endParaRPr sz="1200" b="1"/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Time period? 3 yrs</a:t>
            </a:r>
            <a:endParaRPr sz="1200" b="1"/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Why isn't it circulating? - </a:t>
            </a:r>
            <a:r>
              <a:rPr lang="en" sz="12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If it's not a candidate for removal due to other issues, consider marketing, promotion, shelving</a:t>
            </a:r>
            <a:endParaRPr sz="12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**What about more subjective items? Such as:</a:t>
            </a:r>
            <a:endParaRPr sz="1200" b="1"/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Perspective - Social Justice, Offensive, appropriate to the audience</a:t>
            </a:r>
            <a:endParaRPr sz="1200" b="1"/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Relevance of material	</a:t>
            </a:r>
            <a:endParaRPr sz="1200" b="1"/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Condition of Materials/Damaged</a:t>
            </a:r>
            <a:endParaRPr sz="1200" b="1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 b="1"/>
              <a:t>There are some additional strategies to help you make decisions about those, too</a:t>
            </a:r>
            <a:endParaRPr sz="12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7fcf1a3549_0_1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7fcf1a3549_0_1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Another report that can help is the ShelfList Report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⇒ Ask attendees to locate their ShelfList Report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Need to understand in-library usage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7fcf1a3549_0_1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7fcf1a3549_0_1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 b="1">
                <a:solidFill>
                  <a:schemeClr val="dk1"/>
                </a:solidFill>
              </a:rPr>
              <a:t>Choose reports where you can adjust the time range</a:t>
            </a:r>
            <a:endParaRPr sz="1800"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 b="1">
                <a:solidFill>
                  <a:schemeClr val="dk1"/>
                </a:solidFill>
              </a:rPr>
              <a:t>Choose reports where you’re able to drill down if needed</a:t>
            </a:r>
            <a:endParaRPr sz="1800"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 b="1">
                <a:solidFill>
                  <a:schemeClr val="dk1"/>
                </a:solidFill>
              </a:rPr>
              <a:t>Don’t overwhelm yourself - sometimes less is more. Some reports will provide way more information than you actually need and can be cumbersome to use.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7fff12b8d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7fff12b8d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Let’s talk about a few reports you can use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Another report that can help is the ShelfList Report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⇒ Ask attendees to locate their ShelfList Report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Need to understand in-library usage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1031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1031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103168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rgbClr val="1031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1031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librarygirl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/>
          <p:nvPr/>
        </p:nvSpPr>
        <p:spPr>
          <a:xfrm>
            <a:off x="-10575" y="0"/>
            <a:ext cx="9144000" cy="2797200"/>
          </a:xfrm>
          <a:prstGeom prst="rect">
            <a:avLst/>
          </a:prstGeom>
          <a:solidFill>
            <a:srgbClr val="10316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Weeding with Friends</a:t>
            </a:r>
            <a:endParaRPr sz="7200">
              <a:solidFill>
                <a:schemeClr val="l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104" name="Google Shape;104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333333"/>
                </a:solidFill>
              </a:rPr>
              <a:t>School Edition</a:t>
            </a:r>
            <a:endParaRPr sz="3600">
              <a:solidFill>
                <a:srgbClr val="333333"/>
              </a:solidFill>
            </a:endParaRPr>
          </a:p>
        </p:txBody>
      </p:sp>
      <p:grpSp>
        <p:nvGrpSpPr>
          <p:cNvPr id="105" name="Google Shape;105;p25"/>
          <p:cNvGrpSpPr/>
          <p:nvPr/>
        </p:nvGrpSpPr>
        <p:grpSpPr>
          <a:xfrm>
            <a:off x="385315" y="3877075"/>
            <a:ext cx="8468445" cy="923400"/>
            <a:chOff x="363850" y="3724675"/>
            <a:chExt cx="8468445" cy="923400"/>
          </a:xfrm>
        </p:grpSpPr>
        <p:sp>
          <p:nvSpPr>
            <p:cNvPr id="106" name="Google Shape;106;p25"/>
            <p:cNvSpPr txBox="1"/>
            <p:nvPr/>
          </p:nvSpPr>
          <p:spPr>
            <a:xfrm>
              <a:off x="363850" y="3724675"/>
              <a:ext cx="22542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rgbClr val="103168"/>
                  </a:solidFill>
                </a:rPr>
                <a:t>Leah Gregory</a:t>
              </a:r>
              <a:endParaRPr sz="2000" b="1">
                <a:solidFill>
                  <a:srgbClr val="103168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103168"/>
                  </a:solidFill>
                </a:rPr>
                <a:t>Membership Coordinator - </a:t>
              </a:r>
              <a:endParaRPr>
                <a:solidFill>
                  <a:srgbClr val="103168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103168"/>
                  </a:solidFill>
                </a:rPr>
                <a:t>School Library Liaison</a:t>
              </a:r>
              <a:endParaRPr>
                <a:solidFill>
                  <a:srgbClr val="103168"/>
                </a:solidFill>
              </a:endParaRPr>
            </a:p>
          </p:txBody>
        </p:sp>
        <p:pic>
          <p:nvPicPr>
            <p:cNvPr id="107" name="Google Shape;107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44001" y="3880625"/>
              <a:ext cx="1588293" cy="6771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Weeding: Using Library Reports</a:t>
            </a:r>
            <a:endParaRPr sz="3600"/>
          </a:p>
        </p:txBody>
      </p:sp>
      <p:sp>
        <p:nvSpPr>
          <p:cNvPr id="187" name="Google Shape;187;p34"/>
          <p:cNvSpPr txBox="1">
            <a:spLocks noGrp="1"/>
          </p:cNvSpPr>
          <p:nvPr>
            <p:ph type="body" idx="2"/>
          </p:nvPr>
        </p:nvSpPr>
        <p:spPr>
          <a:xfrm>
            <a:off x="4939500" y="2571750"/>
            <a:ext cx="38370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89" name="Google Shape;189;p34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ShelfList Report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ShelfList Report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196" name="Google Shape;196;p35"/>
          <p:cNvGrpSpPr/>
          <p:nvPr/>
        </p:nvGrpSpPr>
        <p:grpSpPr>
          <a:xfrm>
            <a:off x="293053" y="1034902"/>
            <a:ext cx="8557894" cy="3709940"/>
            <a:chOff x="293053" y="1034902"/>
            <a:chExt cx="8557894" cy="3709940"/>
          </a:xfrm>
        </p:grpSpPr>
        <p:pic>
          <p:nvPicPr>
            <p:cNvPr id="197" name="Google Shape;197;p35"/>
            <p:cNvPicPr preferRelativeResize="0"/>
            <p:nvPr/>
          </p:nvPicPr>
          <p:blipFill rotWithShape="1">
            <a:blip r:embed="rId3">
              <a:alphaModFix/>
            </a:blip>
            <a:srcRect l="-867" r="-1225" b="13073"/>
            <a:stretch/>
          </p:blipFill>
          <p:spPr>
            <a:xfrm>
              <a:off x="293053" y="1034902"/>
              <a:ext cx="8557894" cy="370994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98" name="Google Shape;198;p35"/>
            <p:cNvSpPr/>
            <p:nvPr/>
          </p:nvSpPr>
          <p:spPr>
            <a:xfrm>
              <a:off x="8384025" y="1984825"/>
              <a:ext cx="364200" cy="2760000"/>
            </a:xfrm>
            <a:prstGeom prst="rect">
              <a:avLst/>
            </a:prstGeom>
            <a:solidFill>
              <a:srgbClr val="FFC425">
                <a:alpha val="12030"/>
              </a:srgbClr>
            </a:solidFill>
            <a:ln w="9525" cap="flat" cmpd="sng">
              <a:solidFill>
                <a:srgbClr val="FFC4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99" name="Google Shape;199;p35"/>
          <p:cNvSpPr/>
          <p:nvPr/>
        </p:nvSpPr>
        <p:spPr>
          <a:xfrm>
            <a:off x="656100" y="1088000"/>
            <a:ext cx="421800" cy="125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Weeding: Using Library Reports</a:t>
            </a:r>
            <a:endParaRPr sz="3600"/>
          </a:p>
        </p:txBody>
      </p:sp>
      <p:sp>
        <p:nvSpPr>
          <p:cNvPr id="205" name="Google Shape;205;p3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06" name="Google Shape;206;p36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Circulation Stats Summary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Collection Stats Summary Example</a:t>
            </a:r>
            <a:endParaRPr sz="3200"/>
          </a:p>
        </p:txBody>
      </p:sp>
      <p:sp>
        <p:nvSpPr>
          <p:cNvPr id="212" name="Google Shape;212;p3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213" name="Google Shape;21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875" y="1332699"/>
            <a:ext cx="7057902" cy="342782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Weeding: Using Library Reports</a:t>
            </a:r>
            <a:endParaRPr sz="3600"/>
          </a:p>
        </p:txBody>
      </p:sp>
      <p:sp>
        <p:nvSpPr>
          <p:cNvPr id="219" name="Google Shape;219;p38"/>
          <p:cNvSpPr txBox="1">
            <a:spLocks noGrp="1"/>
          </p:cNvSpPr>
          <p:nvPr>
            <p:ph type="body" idx="2"/>
          </p:nvPr>
        </p:nvSpPr>
        <p:spPr>
          <a:xfrm>
            <a:off x="4992550" y="644625"/>
            <a:ext cx="3837000" cy="35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What’s Included?</a:t>
            </a:r>
            <a:endParaRPr sz="2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Collection Size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Average Age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Items/Student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Print vs. Digital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Fiction vs. Nonfiction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Breakdown by Classification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Diversity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Social &amp; Emotional Learning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Reading Levels</a:t>
            </a:r>
            <a:endParaRPr sz="1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21" name="Google Shape;221;p38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TitleWise Analysis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Weeding: Using Library Reports</a:t>
            </a:r>
            <a:endParaRPr sz="3600"/>
          </a:p>
        </p:txBody>
      </p:sp>
      <p:sp>
        <p:nvSpPr>
          <p:cNvPr id="227" name="Google Shape;227;p39"/>
          <p:cNvSpPr txBox="1">
            <a:spLocks noGrp="1"/>
          </p:cNvSpPr>
          <p:nvPr>
            <p:ph type="body" idx="2"/>
          </p:nvPr>
        </p:nvSpPr>
        <p:spPr>
          <a:xfrm>
            <a:off x="4992550" y="644625"/>
            <a:ext cx="3837000" cy="38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How-To for Follett Users:</a:t>
            </a:r>
            <a:endParaRPr sz="2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Export your collection in the back office tab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Create an account and log in at Titlewave.com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Navigate to Collection Development and upload your collection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Change the parameters to suit your collection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29" name="Google Shape;229;p3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TitleWise Analysis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Weeding: Using Library Reports</a:t>
            </a:r>
            <a:endParaRPr sz="3600"/>
          </a:p>
        </p:txBody>
      </p:sp>
      <p:sp>
        <p:nvSpPr>
          <p:cNvPr id="235" name="Google Shape;235;p40"/>
          <p:cNvSpPr txBox="1">
            <a:spLocks noGrp="1"/>
          </p:cNvSpPr>
          <p:nvPr>
            <p:ph type="body" idx="2"/>
          </p:nvPr>
        </p:nvSpPr>
        <p:spPr>
          <a:xfrm>
            <a:off x="4992550" y="644625"/>
            <a:ext cx="3837000" cy="43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How-To for Non-Follett Users: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Export your MARC records in your LIS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 to Titlewave.com and create an account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Navigate to Collection Development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Upload your collection to Titlewise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Change the parameters to suit your collection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4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37" name="Google Shape;237;p40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TitleWise Analysis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TitleWise Analysis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4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17</a:t>
            </a:fld>
            <a:endParaRPr>
              <a:solidFill>
                <a:schemeClr val="lt2"/>
              </a:solidFill>
            </a:endParaRPr>
          </a:p>
        </p:txBody>
      </p:sp>
      <p:pic>
        <p:nvPicPr>
          <p:cNvPr id="244" name="Google Shape;24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5000" y="401262"/>
            <a:ext cx="5151851" cy="434097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5" name="Google Shape;245;p41"/>
          <p:cNvSpPr/>
          <p:nvPr/>
        </p:nvSpPr>
        <p:spPr>
          <a:xfrm>
            <a:off x="3624850" y="451975"/>
            <a:ext cx="678000" cy="22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6" name="Google Shape;246;p41"/>
          <p:cNvSpPr/>
          <p:nvPr/>
        </p:nvSpPr>
        <p:spPr>
          <a:xfrm>
            <a:off x="7611300" y="605650"/>
            <a:ext cx="886800" cy="289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7" name="Google Shape;247;p41"/>
          <p:cNvSpPr/>
          <p:nvPr/>
        </p:nvSpPr>
        <p:spPr>
          <a:xfrm>
            <a:off x="6945375" y="1917000"/>
            <a:ext cx="548700" cy="12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TitleWise Analysis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4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18</a:t>
            </a:fld>
            <a:endParaRPr>
              <a:solidFill>
                <a:schemeClr val="lt2"/>
              </a:solidFill>
            </a:endParaRPr>
          </a:p>
        </p:txBody>
      </p:sp>
      <p:pic>
        <p:nvPicPr>
          <p:cNvPr id="254" name="Google Shape;25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975" y="315303"/>
            <a:ext cx="4561682" cy="451289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TitleWise Analysis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19</a:t>
            </a:fld>
            <a:endParaRPr>
              <a:solidFill>
                <a:schemeClr val="lt2"/>
              </a:solidFill>
            </a:endParaRPr>
          </a:p>
        </p:txBody>
      </p:sp>
      <p:pic>
        <p:nvPicPr>
          <p:cNvPr id="261" name="Google Shape;26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975" y="490463"/>
            <a:ext cx="5051851" cy="416257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4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Weeding: Using Library Reports</a:t>
            </a:r>
            <a:endParaRPr sz="3600"/>
          </a:p>
        </p:txBody>
      </p:sp>
      <p:sp>
        <p:nvSpPr>
          <p:cNvPr id="267" name="Google Shape;267;p44"/>
          <p:cNvSpPr txBox="1">
            <a:spLocks noGrp="1"/>
          </p:cNvSpPr>
          <p:nvPr>
            <p:ph type="body" idx="2"/>
          </p:nvPr>
        </p:nvSpPr>
        <p:spPr>
          <a:xfrm>
            <a:off x="4939500" y="1410000"/>
            <a:ext cx="3837000" cy="55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Limitations to Consider: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TitleWise Analysis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44"/>
          <p:cNvSpPr txBox="1">
            <a:spLocks noGrp="1"/>
          </p:cNvSpPr>
          <p:nvPr>
            <p:ph type="body" idx="2"/>
          </p:nvPr>
        </p:nvSpPr>
        <p:spPr>
          <a:xfrm>
            <a:off x="4939500" y="1936200"/>
            <a:ext cx="3837000" cy="12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 isn’t ready to use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Makes decisions for you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Bad Data = Bad Report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5"/>
          <p:cNvSpPr/>
          <p:nvPr/>
        </p:nvSpPr>
        <p:spPr>
          <a:xfrm>
            <a:off x="0" y="1068425"/>
            <a:ext cx="9144000" cy="4075200"/>
          </a:xfrm>
          <a:prstGeom prst="rect">
            <a:avLst/>
          </a:prstGeom>
          <a:solidFill>
            <a:srgbClr val="10316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0555"/>
              <a:buFont typeface="Arial"/>
              <a:buNone/>
            </a:pPr>
            <a:r>
              <a:rPr lang="en" sz="3600"/>
              <a:t>Questions?</a:t>
            </a:r>
            <a:endParaRPr/>
          </a:p>
        </p:txBody>
      </p:sp>
      <p:sp>
        <p:nvSpPr>
          <p:cNvPr id="277" name="Google Shape;277;p45"/>
          <p:cNvSpPr txBox="1"/>
          <p:nvPr/>
        </p:nvSpPr>
        <p:spPr>
          <a:xfrm>
            <a:off x="311700" y="1460500"/>
            <a:ext cx="8520600" cy="3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</a:rPr>
              <a:t>Contact me using the information below:</a:t>
            </a:r>
            <a:endParaRPr sz="18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b="1" i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b="1" i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b="1" u="sng">
              <a:solidFill>
                <a:srgbClr val="EEEEE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    </a:t>
            </a:r>
            <a:endParaRPr sz="1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278" name="Google Shape;278;p45"/>
          <p:cNvGraphicFramePr/>
          <p:nvPr/>
        </p:nvGraphicFramePr>
        <p:xfrm>
          <a:off x="1732025" y="2282350"/>
          <a:ext cx="2840200" cy="1400865"/>
        </p:xfrm>
        <a:graphic>
          <a:graphicData uri="http://schemas.openxmlformats.org/drawingml/2006/table">
            <a:tbl>
              <a:tblPr>
                <a:noFill/>
                <a:tableStyleId>{279DDD85-7810-4894-B491-27867B17257B}</a:tableStyleId>
              </a:tblPr>
              <a:tblGrid>
                <a:gridCol w="28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5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solidFill>
                            <a:schemeClr val="lt1"/>
                          </a:solidFill>
                        </a:rPr>
                        <a:t>Leah Gregory</a:t>
                      </a:r>
                      <a:endParaRPr sz="22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lgregory@illinoisheartland.org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618.619.2069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050" y="43075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What should you keep?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</a:t>
            </a:fld>
            <a:endParaRPr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4" name="Google Shape;12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150" y="190860"/>
            <a:ext cx="3683099" cy="4761780"/>
          </a:xfrm>
          <a:prstGeom prst="rect">
            <a:avLst/>
          </a:prstGeom>
          <a:noFill/>
          <a:ln w="19050" cap="flat" cmpd="sng">
            <a:solidFill>
              <a:srgbClr val="FFC42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5" name="Google Shape;125;p28"/>
          <p:cNvSpPr txBox="1">
            <a:spLocks noGrp="1"/>
          </p:cNvSpPr>
          <p:nvPr>
            <p:ph type="body" idx="1"/>
          </p:nvPr>
        </p:nvSpPr>
        <p:spPr>
          <a:xfrm>
            <a:off x="775925" y="4675375"/>
            <a:ext cx="3844500" cy="3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Slab"/>
                <a:ea typeface="Roboto Slab"/>
                <a:cs typeface="Roboto Slab"/>
                <a:sym typeface="Roboto Slab"/>
              </a:rPr>
              <a:t>Source: Jennifer LaGarde,</a:t>
            </a:r>
            <a:r>
              <a:rPr lang="en" sz="12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1200" u="sng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librarygirl.net</a:t>
            </a:r>
            <a:endParaRPr sz="1200">
              <a:solidFill>
                <a:schemeClr val="accen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26" name="Google Shape;126;p28"/>
          <p:cNvSpPr txBox="1">
            <a:spLocks noGrp="1"/>
          </p:cNvSpPr>
          <p:nvPr>
            <p:ph type="body" idx="1"/>
          </p:nvPr>
        </p:nvSpPr>
        <p:spPr>
          <a:xfrm>
            <a:off x="463925" y="1208700"/>
            <a:ext cx="3683100" cy="30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Local History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Works by Local Authors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Works in Local Settings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Series with Special Merit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Items for Curriculum Units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Items that contribute to Equity/Diversity/Inclusion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also, sentiment has no place here…</a:t>
            </a:r>
            <a:endParaRPr/>
          </a:p>
        </p:txBody>
      </p:sp>
      <p:pic>
        <p:nvPicPr>
          <p:cNvPr id="132" name="Google Shape;13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750" y="1172350"/>
            <a:ext cx="3584849" cy="358484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9"/>
          <p:cNvSpPr txBox="1"/>
          <p:nvPr/>
        </p:nvSpPr>
        <p:spPr>
          <a:xfrm>
            <a:off x="4695825" y="1068425"/>
            <a:ext cx="3891900" cy="3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</a:pP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Award winners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</a:pP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Your childhood favorites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</a:pP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Older favorites 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</a:pP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Books your children loved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</a:pP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Materials from defunct projects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</a:pP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Expensive but outdated items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</a:pP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Special or signed editions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rPr>
              <a:t>No books on your shelf is better than the wrong books on your shelf.</a:t>
            </a:r>
            <a:endParaRPr sz="1800">
              <a:solidFill>
                <a:schemeClr val="lt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Weeding</a:t>
            </a:r>
            <a:endParaRPr sz="3600"/>
          </a:p>
        </p:txBody>
      </p:sp>
      <p:sp>
        <p:nvSpPr>
          <p:cNvPr id="139" name="Google Shape;139;p3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</a:t>
            </a:fld>
            <a:endParaRPr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0" name="Google Shape;140;p30"/>
          <p:cNvSpPr/>
          <p:nvPr/>
        </p:nvSpPr>
        <p:spPr>
          <a:xfrm>
            <a:off x="4124208" y="1658229"/>
            <a:ext cx="2026500" cy="2069700"/>
          </a:xfrm>
          <a:prstGeom prst="ellipse">
            <a:avLst/>
          </a:prstGeom>
          <a:solidFill>
            <a:srgbClr val="3B6E9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1" name="Google Shape;141;p30"/>
          <p:cNvSpPr txBox="1"/>
          <p:nvPr/>
        </p:nvSpPr>
        <p:spPr>
          <a:xfrm>
            <a:off x="4089287" y="2046579"/>
            <a:ext cx="20964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EEEEEE"/>
                </a:solidFill>
              </a:rPr>
              <a:t>FACTORS TO</a:t>
            </a:r>
            <a:endParaRPr sz="2400" b="1">
              <a:solidFill>
                <a:srgbClr val="EEEEEE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EEEEEE"/>
                </a:solidFill>
              </a:rPr>
              <a:t>CONSIDER</a:t>
            </a:r>
            <a:endParaRPr sz="2400" b="1">
              <a:solidFill>
                <a:srgbClr val="EEEEEE"/>
              </a:solidFill>
            </a:endParaRPr>
          </a:p>
        </p:txBody>
      </p:sp>
      <p:grpSp>
        <p:nvGrpSpPr>
          <p:cNvPr id="142" name="Google Shape;142;p30"/>
          <p:cNvGrpSpPr/>
          <p:nvPr/>
        </p:nvGrpSpPr>
        <p:grpSpPr>
          <a:xfrm>
            <a:off x="1767413" y="1426225"/>
            <a:ext cx="1503000" cy="1339800"/>
            <a:chOff x="1767413" y="1426225"/>
            <a:chExt cx="1503000" cy="1339800"/>
          </a:xfrm>
        </p:grpSpPr>
        <p:sp>
          <p:nvSpPr>
            <p:cNvPr id="143" name="Google Shape;143;p30"/>
            <p:cNvSpPr/>
            <p:nvPr/>
          </p:nvSpPr>
          <p:spPr>
            <a:xfrm>
              <a:off x="1837163" y="1426225"/>
              <a:ext cx="1363500" cy="1339800"/>
            </a:xfrm>
            <a:prstGeom prst="ellipse">
              <a:avLst/>
            </a:prstGeom>
            <a:noFill/>
            <a:ln w="19050" cap="flat" cmpd="sng">
              <a:solidFill>
                <a:srgbClr val="FFC4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44" name="Google Shape;144;p30"/>
            <p:cNvSpPr txBox="1"/>
            <p:nvPr/>
          </p:nvSpPr>
          <p:spPr>
            <a:xfrm>
              <a:off x="1767413" y="1759225"/>
              <a:ext cx="1503000" cy="67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103168"/>
                  </a:solidFill>
                </a:rPr>
                <a:t>Age of </a:t>
              </a:r>
              <a:endParaRPr sz="1600" b="1">
                <a:solidFill>
                  <a:srgbClr val="103168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103168"/>
                  </a:solidFill>
                </a:rPr>
                <a:t>Collection</a:t>
              </a:r>
              <a:endParaRPr sz="1600" b="1">
                <a:solidFill>
                  <a:srgbClr val="103168"/>
                </a:solidFill>
              </a:endParaRPr>
            </a:p>
          </p:txBody>
        </p:sp>
      </p:grpSp>
      <p:grpSp>
        <p:nvGrpSpPr>
          <p:cNvPr id="145" name="Google Shape;145;p30"/>
          <p:cNvGrpSpPr/>
          <p:nvPr/>
        </p:nvGrpSpPr>
        <p:grpSpPr>
          <a:xfrm>
            <a:off x="6519600" y="3229825"/>
            <a:ext cx="2467200" cy="1624200"/>
            <a:chOff x="6519600" y="3229825"/>
            <a:chExt cx="2467200" cy="1624200"/>
          </a:xfrm>
        </p:grpSpPr>
        <p:sp>
          <p:nvSpPr>
            <p:cNvPr id="146" name="Google Shape;146;p30"/>
            <p:cNvSpPr/>
            <p:nvPr/>
          </p:nvSpPr>
          <p:spPr>
            <a:xfrm>
              <a:off x="6884850" y="3229825"/>
              <a:ext cx="1736700" cy="1624200"/>
            </a:xfrm>
            <a:prstGeom prst="ellipse">
              <a:avLst/>
            </a:prstGeom>
            <a:noFill/>
            <a:ln w="19050" cap="flat" cmpd="sng">
              <a:solidFill>
                <a:srgbClr val="FFC4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47" name="Google Shape;147;p30"/>
            <p:cNvSpPr txBox="1"/>
            <p:nvPr/>
          </p:nvSpPr>
          <p:spPr>
            <a:xfrm>
              <a:off x="6519600" y="3705025"/>
              <a:ext cx="2467200" cy="67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103168"/>
                  </a:solidFill>
                </a:rPr>
                <a:t>Non-Circulating Materials</a:t>
              </a:r>
              <a:endParaRPr sz="1600" b="1">
                <a:solidFill>
                  <a:srgbClr val="103168"/>
                </a:solidFill>
              </a:endParaRPr>
            </a:p>
          </p:txBody>
        </p:sp>
      </p:grpSp>
      <p:grpSp>
        <p:nvGrpSpPr>
          <p:cNvPr id="148" name="Google Shape;148;p30"/>
          <p:cNvGrpSpPr/>
          <p:nvPr/>
        </p:nvGrpSpPr>
        <p:grpSpPr>
          <a:xfrm>
            <a:off x="6519600" y="1023450"/>
            <a:ext cx="1582200" cy="1548300"/>
            <a:chOff x="6519600" y="1023450"/>
            <a:chExt cx="1582200" cy="1548300"/>
          </a:xfrm>
        </p:grpSpPr>
        <p:sp>
          <p:nvSpPr>
            <p:cNvPr id="149" name="Google Shape;149;p30"/>
            <p:cNvSpPr/>
            <p:nvPr/>
          </p:nvSpPr>
          <p:spPr>
            <a:xfrm>
              <a:off x="6519600" y="1023450"/>
              <a:ext cx="1582200" cy="15483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50" name="Google Shape;150;p30"/>
            <p:cNvSpPr txBox="1"/>
            <p:nvPr/>
          </p:nvSpPr>
          <p:spPr>
            <a:xfrm>
              <a:off x="6519600" y="1460700"/>
              <a:ext cx="1582200" cy="67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103168"/>
                  </a:solidFill>
                </a:rPr>
                <a:t>Perspective</a:t>
              </a:r>
              <a:endParaRPr sz="1600" b="1">
                <a:solidFill>
                  <a:srgbClr val="103168"/>
                </a:solidFill>
              </a:endParaRPr>
            </a:p>
          </p:txBody>
        </p:sp>
      </p:grpSp>
      <p:grpSp>
        <p:nvGrpSpPr>
          <p:cNvPr id="151" name="Google Shape;151;p30"/>
          <p:cNvGrpSpPr/>
          <p:nvPr/>
        </p:nvGrpSpPr>
        <p:grpSpPr>
          <a:xfrm>
            <a:off x="2690775" y="3606525"/>
            <a:ext cx="1582200" cy="1187700"/>
            <a:chOff x="2690775" y="3606525"/>
            <a:chExt cx="1582200" cy="1187700"/>
          </a:xfrm>
        </p:grpSpPr>
        <p:sp>
          <p:nvSpPr>
            <p:cNvPr id="152" name="Google Shape;152;p30"/>
            <p:cNvSpPr/>
            <p:nvPr/>
          </p:nvSpPr>
          <p:spPr>
            <a:xfrm>
              <a:off x="2858925" y="3606525"/>
              <a:ext cx="1245900" cy="1187700"/>
            </a:xfrm>
            <a:prstGeom prst="ellipse">
              <a:avLst/>
            </a:prstGeom>
            <a:noFill/>
            <a:ln w="19050" cap="flat" cmpd="sng">
              <a:solidFill>
                <a:srgbClr val="10316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53" name="Google Shape;153;p30"/>
            <p:cNvSpPr txBox="1"/>
            <p:nvPr/>
          </p:nvSpPr>
          <p:spPr>
            <a:xfrm>
              <a:off x="2690775" y="3949725"/>
              <a:ext cx="1582200" cy="50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103168"/>
                  </a:solidFill>
                </a:rPr>
                <a:t>Relevance</a:t>
              </a:r>
              <a:endParaRPr sz="1600" b="1">
                <a:solidFill>
                  <a:srgbClr val="103168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103168"/>
                  </a:solidFill>
                </a:rPr>
                <a:t>of Material</a:t>
              </a:r>
              <a:endParaRPr sz="1600" b="1">
                <a:solidFill>
                  <a:srgbClr val="103168"/>
                </a:solidFill>
              </a:endParaRPr>
            </a:p>
          </p:txBody>
        </p:sp>
      </p:grpSp>
      <p:grpSp>
        <p:nvGrpSpPr>
          <p:cNvPr id="154" name="Google Shape;154;p30"/>
          <p:cNvGrpSpPr/>
          <p:nvPr/>
        </p:nvGrpSpPr>
        <p:grpSpPr>
          <a:xfrm>
            <a:off x="109050" y="2870275"/>
            <a:ext cx="2238000" cy="1438800"/>
            <a:chOff x="109050" y="2870275"/>
            <a:chExt cx="2238000" cy="1438800"/>
          </a:xfrm>
        </p:grpSpPr>
        <p:sp>
          <p:nvSpPr>
            <p:cNvPr id="155" name="Google Shape;155;p30"/>
            <p:cNvSpPr/>
            <p:nvPr/>
          </p:nvSpPr>
          <p:spPr>
            <a:xfrm>
              <a:off x="466200" y="2870275"/>
              <a:ext cx="1523700" cy="1438800"/>
            </a:xfrm>
            <a:prstGeom prst="ellipse">
              <a:avLst/>
            </a:prstGeom>
            <a:noFill/>
            <a:ln w="19050" cap="flat" cmpd="sng">
              <a:solidFill>
                <a:srgbClr val="3B6E9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56" name="Google Shape;156;p30"/>
            <p:cNvSpPr txBox="1"/>
            <p:nvPr/>
          </p:nvSpPr>
          <p:spPr>
            <a:xfrm>
              <a:off x="109050" y="3252775"/>
              <a:ext cx="2238000" cy="67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103168"/>
                  </a:solidFill>
                </a:rPr>
                <a:t>Condition of </a:t>
              </a:r>
              <a:endParaRPr sz="1600" b="1">
                <a:solidFill>
                  <a:srgbClr val="103168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103168"/>
                  </a:solidFill>
                </a:rPr>
                <a:t>Material</a:t>
              </a:r>
              <a:endParaRPr sz="1600" b="1">
                <a:solidFill>
                  <a:srgbClr val="103168"/>
                </a:solidFill>
              </a:endParaRPr>
            </a:p>
          </p:txBody>
        </p:sp>
      </p:grp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Weeding: Using Library Reports</a:t>
            </a:r>
            <a:endParaRPr sz="3600"/>
          </a:p>
        </p:txBody>
      </p:sp>
      <p:sp>
        <p:nvSpPr>
          <p:cNvPr id="162" name="Google Shape;162;p3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63" name="Google Shape;163;p31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to Know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0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What’s Important?</a:t>
            </a:r>
            <a:endParaRPr sz="2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Circulation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Holds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Age (Publication Date)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Acquisition Date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Material History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Bad Data = Bad Report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Weeding: Using Library Reports</a:t>
            </a:r>
            <a:endParaRPr sz="3600"/>
          </a:p>
        </p:txBody>
      </p:sp>
      <p:sp>
        <p:nvSpPr>
          <p:cNvPr id="170" name="Google Shape;170;p32"/>
          <p:cNvSpPr txBox="1">
            <a:spLocks noGrp="1"/>
          </p:cNvSpPr>
          <p:nvPr>
            <p:ph type="body" idx="2"/>
          </p:nvPr>
        </p:nvSpPr>
        <p:spPr>
          <a:xfrm>
            <a:off x="4939500" y="1410000"/>
            <a:ext cx="3837000" cy="55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Consider: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to Know</a:t>
            </a:r>
            <a:endParaRPr/>
          </a:p>
        </p:txBody>
      </p:sp>
      <p:sp>
        <p:nvSpPr>
          <p:cNvPr id="173" name="Google Shape;173;p32"/>
          <p:cNvSpPr txBox="1">
            <a:spLocks noGrp="1"/>
          </p:cNvSpPr>
          <p:nvPr>
            <p:ph type="body" idx="2"/>
          </p:nvPr>
        </p:nvSpPr>
        <p:spPr>
          <a:xfrm>
            <a:off x="4939500" y="1936200"/>
            <a:ext cx="3837000" cy="17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Time range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Ability to drill down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Less is more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Weeding: Using Library Reports</a:t>
            </a:r>
            <a:endParaRPr sz="3600"/>
          </a:p>
        </p:txBody>
      </p:sp>
      <p:sp>
        <p:nvSpPr>
          <p:cNvPr id="179" name="Google Shape;179;p3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to Find Data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22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Shelf List Report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Collection Stats Report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Holds Report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Collection Statistics Summary Report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um">
  <a:themeElements>
    <a:clrScheme name="Plum">
      <a:dk1>
        <a:srgbClr val="00387E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1347</Words>
  <Application>Microsoft Office PowerPoint</Application>
  <PresentationFormat>On-screen Show (16:9)</PresentationFormat>
  <Paragraphs>279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Simple Light</vt:lpstr>
      <vt:lpstr>Plum</vt:lpstr>
      <vt:lpstr>Weeding with Friends</vt:lpstr>
      <vt:lpstr>PowerPoint Presentation</vt:lpstr>
      <vt:lpstr>PowerPoint Presentation</vt:lpstr>
      <vt:lpstr>What should you keep?</vt:lpstr>
      <vt:lpstr>But also, sentiment has no place here…</vt:lpstr>
      <vt:lpstr>Weeding</vt:lpstr>
      <vt:lpstr>Weeding: Using Library Reports</vt:lpstr>
      <vt:lpstr>Weeding: Using Library Reports</vt:lpstr>
      <vt:lpstr>Weeding: Using Library Reports</vt:lpstr>
      <vt:lpstr>Weeding: Using Library Reports</vt:lpstr>
      <vt:lpstr>ShelfList Report </vt:lpstr>
      <vt:lpstr>Weeding: Using Library Reports</vt:lpstr>
      <vt:lpstr>Collection Stats Summary Example</vt:lpstr>
      <vt:lpstr>Weeding: Using Library Reports</vt:lpstr>
      <vt:lpstr>Weeding: Using Library Reports</vt:lpstr>
      <vt:lpstr>Weeding: Using Library Reports</vt:lpstr>
      <vt:lpstr>TitleWise Analysis </vt:lpstr>
      <vt:lpstr>TitleWise Analysis </vt:lpstr>
      <vt:lpstr>TitleWise Analysis </vt:lpstr>
      <vt:lpstr>Weeding: Using Library Reports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Leah Gregory</dc:creator>
  <cp:lastModifiedBy>Leah Gregory</cp:lastModifiedBy>
  <cp:revision>2</cp:revision>
  <dcterms:modified xsi:type="dcterms:W3CDTF">2024-11-18T16:37:42Z</dcterms:modified>
</cp:coreProperties>
</file>